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6"/>
  </p:notesMasterIdLst>
  <p:handoutMasterIdLst>
    <p:handoutMasterId r:id="rId17"/>
  </p:handoutMasterIdLst>
  <p:sldIdLst>
    <p:sldId id="294" r:id="rId4"/>
    <p:sldId id="1327" r:id="rId5"/>
    <p:sldId id="259" r:id="rId6"/>
    <p:sldId id="1325" r:id="rId7"/>
    <p:sldId id="1326" r:id="rId8"/>
    <p:sldId id="1328" r:id="rId9"/>
    <p:sldId id="1331" r:id="rId10"/>
    <p:sldId id="1342" r:id="rId11"/>
    <p:sldId id="1333" r:id="rId12"/>
    <p:sldId id="1334" r:id="rId13"/>
    <p:sldId id="1340" r:id="rId14"/>
    <p:sldId id="457" r:id="rId1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>
      <p:cViewPr varScale="1">
        <p:scale>
          <a:sx n="121" d="100"/>
          <a:sy n="121" d="100"/>
        </p:scale>
        <p:origin x="11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blogs.cornell.edu/nature-sustainabil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35178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Lessons from the COVID-19 Pandemic: Accelerating Inevitable and Desirable Agri-food Value Chain Innovations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American Geophysical Union Fall Meeting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December 16, 2020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19200"/>
            <a:ext cx="8763000" cy="981075"/>
          </a:xfrm>
        </p:spPr>
        <p:txBody>
          <a:bodyPr anchor="t"/>
          <a:lstStyle/>
          <a:p>
            <a:pPr algn="l">
              <a:spcBef>
                <a:spcPts val="1200"/>
              </a:spcBef>
              <a:spcAft>
                <a:spcPts val="1800"/>
              </a:spcAft>
            </a:pPr>
            <a: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7. Fund and trust first rate science</a:t>
            </a: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8. Barriers to success more </a:t>
            </a:r>
            <a:r>
              <a:rPr lang="en-GB" sz="2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behavioral</a:t>
            </a:r>
            <a: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 than scientific</a:t>
            </a: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9. Clear, consistent, trusted incentives/norms are key</a:t>
            </a: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10. Communication, transparency and cooperation are essential</a:t>
            </a: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11. Dramatic, fast improvements are possible</a:t>
            </a: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12. Treat underlying causes, not just symptoms</a:t>
            </a: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b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GB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13. Need high-frequency monitoring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Other key lessons</a:t>
            </a:r>
          </a:p>
        </p:txBody>
      </p:sp>
    </p:spTree>
    <p:extLst>
      <p:ext uri="{BB962C8B-B14F-4D97-AF65-F5344CB8AC3E}">
        <p14:creationId xmlns:p14="http://schemas.microsoft.com/office/powerpoint/2010/main" val="37383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Social protection innovations: 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safety nets essential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b="1" dirty="0">
              <a:solidFill>
                <a:srgbClr val="FF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Robotization: 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routine but dangerous work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b="1" dirty="0">
              <a:solidFill>
                <a:srgbClr val="FF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Meat substitutes:</a:t>
            </a:r>
            <a:r>
              <a:rPr lang="en-US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Traceability:</a:t>
            </a:r>
            <a:r>
              <a:rPr lang="en-US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capture consumer WTP for foods’ credence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env’t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/health/social justice attributes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277" y="990600"/>
            <a:ext cx="7070924" cy="981075"/>
          </a:xfrm>
        </p:spPr>
        <p:txBody>
          <a:bodyPr/>
          <a:lstStyle/>
          <a:p>
            <a:r>
              <a:rPr lang="en-GB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The pandemic experience is accelerating agri-food innovations … mostly good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Innovations implications</a:t>
            </a:r>
          </a:p>
        </p:txBody>
      </p:sp>
    </p:spTree>
    <p:extLst>
      <p:ext uri="{BB962C8B-B14F-4D97-AF65-F5344CB8AC3E}">
        <p14:creationId xmlns:p14="http://schemas.microsoft.com/office/powerpoint/2010/main" val="316899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27753" y="981075"/>
            <a:ext cx="3858447" cy="5768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5F3A0-1C5B-4B78-B153-735F8C021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3210576"/>
            <a:ext cx="4673600" cy="35052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24E219-216E-4FE5-AC81-8FC228DF7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1752600"/>
            <a:ext cx="4724400" cy="1858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Thank you for your interest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47977"/>
            <a:ext cx="8382000" cy="30861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So what are the key pandemic lessons for agri-food systems transformation? 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eorgia" panose="02040502050405020303" pitchFamily="18" charset="0"/>
              </a:rPr>
              <a:t>Based on the Cornell Atkinson – </a:t>
            </a:r>
            <a:r>
              <a:rPr lang="en-US" sz="2400" i="1" dirty="0">
                <a:latin typeface="Georgia" panose="02040502050405020303" pitchFamily="18" charset="0"/>
              </a:rPr>
              <a:t>Nature Sustainability </a:t>
            </a:r>
            <a:r>
              <a:rPr lang="en-US" sz="2400" dirty="0">
                <a:latin typeface="Georgia" panose="02040502050405020303" pitchFamily="18" charset="0"/>
              </a:rPr>
              <a:t>2020</a:t>
            </a:r>
            <a:r>
              <a:rPr lang="en-US" sz="2400" i="1" dirty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expert panel on “</a:t>
            </a:r>
            <a:r>
              <a:rPr lang="en-US" sz="2400" dirty="0">
                <a:latin typeface="Georgia" panose="02040502050405020303" pitchFamily="18" charset="0"/>
                <a:hlinkClick r:id="rId2"/>
              </a:rPr>
              <a:t>Innovations to Build Sustainable, Equitable, Inclusive Food Value Chains</a:t>
            </a:r>
            <a:r>
              <a:rPr lang="en-US" sz="2400" dirty="0">
                <a:latin typeface="Georgia" panose="02040502050405020303" pitchFamily="18" charset="0"/>
              </a:rPr>
              <a:t>”, released Dec. 10. 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13 </a:t>
            </a: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1DD03F-1D5E-45EE-AD7E-5EF7C2390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84" y="3165717"/>
            <a:ext cx="4630366" cy="894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3284D-39CA-45C0-AC06-1EACD568D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692" y="1752600"/>
            <a:ext cx="2863850" cy="37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89" y="2209800"/>
            <a:ext cx="8137723" cy="3086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No significant supply shock to primary production.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The pandemic has wrought instead a massive: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(i) disruption to livelihoods, thus a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demand shock; 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(ii)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food value chain shock </a:t>
            </a:r>
            <a:r>
              <a:rPr lang="en-US" sz="2400" dirty="0">
                <a:latin typeface="Georgia" panose="02040502050405020303" pitchFamily="18" charset="0"/>
              </a:rPr>
              <a:t>through disruptions to (a) transport, (b) food service industries, and (c) some intermediary nodes (e.g., meatpacking), which have disrupted prices/flows within distinct chains.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Both a caution and an accelerator for agri-food systems transformation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9" y="981075"/>
            <a:ext cx="8025111" cy="1143000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The COVID pandemic shock differs from 2008-11 or most other food system shocks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COVID and food systems</a:t>
            </a:r>
          </a:p>
        </p:txBody>
      </p:sp>
    </p:spTree>
    <p:extLst>
      <p:ext uri="{BB962C8B-B14F-4D97-AF65-F5344CB8AC3E}">
        <p14:creationId xmlns:p14="http://schemas.microsoft.com/office/powerpoint/2010/main" val="30087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8137723" cy="3086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Not a one-off, short-run shock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Won’t be the last major challenge of our lifetimes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Prepare 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for more severe, frequent, cascading shocks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Need 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greater resilience –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incl. redundancy – 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in AFS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4" y="990600"/>
            <a:ext cx="8025111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Stuff happens! Be ready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#1</a:t>
            </a:r>
          </a:p>
        </p:txBody>
      </p:sp>
    </p:spTree>
    <p:extLst>
      <p:ext uri="{BB962C8B-B14F-4D97-AF65-F5344CB8AC3E}">
        <p14:creationId xmlns:p14="http://schemas.microsoft.com/office/powerpoint/2010/main" val="309269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3416"/>
            <a:ext cx="8137723" cy="6381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eorgia" panose="02040502050405020303" pitchFamily="18" charset="0"/>
              </a:rPr>
              <a:t>People need assurance of protection. Otherwise, high human costs, aggravating pre-existing inequities, plus social solidarity/cooperation lag, stability at risk.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Georgia" panose="02040502050405020303" pitchFamily="18" charset="0"/>
              </a:rPr>
              <a:t>Can’t build reliable, scalable programs on the fly. </a:t>
            </a:r>
            <a:r>
              <a:rPr lang="en-US" sz="2400" kern="0" dirty="0">
                <a:latin typeface="Georgia" panose="02040502050405020303" pitchFamily="18" charset="0"/>
              </a:rPr>
              <a:t>Social protection upscaling has been strong, but coverage w/n LICs remains anemic.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kern="0" dirty="0">
                <a:latin typeface="Georgia" panose="02040502050405020303" pitchFamily="18" charset="0"/>
              </a:rPr>
              <a:t>Overwhelmingly cash transfers.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Need every-ready safety nets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A39E53-2218-4FD3-A4A7-B7F9D280C33B}"/>
              </a:ext>
            </a:extLst>
          </p:cNvPr>
          <p:cNvGrpSpPr/>
          <p:nvPr/>
        </p:nvGrpSpPr>
        <p:grpSpPr>
          <a:xfrm>
            <a:off x="172933" y="5292336"/>
            <a:ext cx="4399067" cy="1507427"/>
            <a:chOff x="544748" y="4544934"/>
            <a:chExt cx="6420255" cy="17315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7689AE-C7B3-4A27-BA98-0F61D797D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748" y="4661666"/>
              <a:ext cx="6420255" cy="161479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808ACD-9907-4CA5-BBE7-5C7E9E271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750" y="4544934"/>
              <a:ext cx="1634247" cy="11673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7CEB82-FAFF-49F5-B097-73037D3F33FF}"/>
              </a:ext>
            </a:extLst>
          </p:cNvPr>
          <p:cNvGrpSpPr/>
          <p:nvPr/>
        </p:nvGrpSpPr>
        <p:grpSpPr>
          <a:xfrm>
            <a:off x="5257800" y="4191000"/>
            <a:ext cx="3657600" cy="2514599"/>
            <a:chOff x="2754894" y="2528888"/>
            <a:chExt cx="4151934" cy="42767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08D1D7-2D4C-4953-8978-798AC33C2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54894" y="2528888"/>
              <a:ext cx="4151934" cy="3948112"/>
            </a:xfrm>
            <a:prstGeom prst="rect">
              <a:avLst/>
            </a:prstGeom>
          </p:spPr>
        </p:pic>
        <p:sp>
          <p:nvSpPr>
            <p:cNvPr id="15" name="Content Placeholder 1">
              <a:extLst>
                <a:ext uri="{FF2B5EF4-FFF2-40B4-BE49-F238E27FC236}">
                  <a16:creationId xmlns:a16="http://schemas.microsoft.com/office/drawing/2014/main" id="{C046D03D-D2E7-42F9-AB46-F987B249A4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73092" y="6424613"/>
              <a:ext cx="3645726" cy="38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400" kern="0" dirty="0">
                  <a:latin typeface="Georgia" panose="02040502050405020303" pitchFamily="18" charset="0"/>
                </a:rPr>
                <a:t>Source: Gentilini et al. World Bank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2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Fast-moving shocks compel policymaker attention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Beware slower moving, but equally consequential shocks: climate change, biodiversity/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habitat loss, sea level rise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Slower transition too often engenders complacency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We must act </a:t>
            </a:r>
            <a:r>
              <a:rPr lang="en-US" sz="2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now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on slower-moving changes that will be equally catastrophic if we don’t prepare.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4" y="990600"/>
            <a:ext cx="8025111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Beware slower-moving catastrophes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#3</a:t>
            </a:r>
          </a:p>
        </p:txBody>
      </p:sp>
    </p:spTree>
    <p:extLst>
      <p:ext uri="{BB962C8B-B14F-4D97-AF65-F5344CB8AC3E}">
        <p14:creationId xmlns:p14="http://schemas.microsoft.com/office/powerpoint/2010/main" val="12698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Trillions of $ mobilized by governments in a few months.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Even more private $ available, both donations and investment. Interest rates are low, companies/investors are flush w/cash. Invest now!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Must get incentives right: advanced market commitments, benevolent patent extensions, landscape bonds,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Massive resources can be mobilized quickly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#4</a:t>
            </a:r>
          </a:p>
        </p:txBody>
      </p:sp>
    </p:spTree>
    <p:extLst>
      <p:ext uri="{BB962C8B-B14F-4D97-AF65-F5344CB8AC3E}">
        <p14:creationId xmlns:p14="http://schemas.microsoft.com/office/powerpoint/2010/main" val="354522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Affordable, healthy diets are important for equity.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But uninsured risk is a (too often hidden) cost.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De-risking AFS requires </a:t>
            </a:r>
            <a:r>
              <a:rPr lang="en-US" sz="2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greater diversification 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of production, sourcing, processing, and distribution patterns to enhance flexibility and redundancy.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De-risk to insure against catastrophic systemic risks.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Prevention ex ante cheaper than coping ex post.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4" y="990600"/>
            <a:ext cx="8025111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Move beyond uninsured cost minimization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#5</a:t>
            </a:r>
          </a:p>
        </p:txBody>
      </p:sp>
    </p:spTree>
    <p:extLst>
      <p:ext uri="{BB962C8B-B14F-4D97-AF65-F5344CB8AC3E}">
        <p14:creationId xmlns:p14="http://schemas.microsoft.com/office/powerpoint/2010/main" val="276119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54" y="1828800"/>
            <a:ext cx="8137723" cy="63817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Many gov’ts indulge populist instincts towards self-sufficiency in response to supply chain disruptions.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That carries big risks: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Harm the poor by making food more expensive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Hurt environmental/climate sustainability b/c </a:t>
            </a:r>
            <a:r>
              <a:rPr lang="en-US" sz="2400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how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a product is produced, processed and distributed matters far more to its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env’t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footprint than </a:t>
            </a:r>
            <a:r>
              <a:rPr lang="en-US" sz="2400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where</a:t>
            </a:r>
            <a:r>
              <a:rPr lang="en-US" sz="24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it was made.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Trade increasingly essential to manage climate change.</a:t>
            </a: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Build resilience and diversify, but beware hidden nationalist agendas! </a:t>
            </a:r>
            <a:endParaRPr lang="en-US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4" y="990600"/>
            <a:ext cx="8025111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Beware de-globalization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#6</a:t>
            </a:r>
          </a:p>
        </p:txBody>
      </p:sp>
    </p:spTree>
    <p:extLst>
      <p:ext uri="{BB962C8B-B14F-4D97-AF65-F5344CB8AC3E}">
        <p14:creationId xmlns:p14="http://schemas.microsoft.com/office/powerpoint/2010/main" val="4258904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8318</TotalTime>
  <Words>691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Georgia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The COVID pandemic shock differs from 2008-11 or most other food system shocks</vt:lpstr>
      <vt:lpstr>Stuff happens! Be ready</vt:lpstr>
      <vt:lpstr>Need every-ready safety nets</vt:lpstr>
      <vt:lpstr>Beware slower-moving catastrophes</vt:lpstr>
      <vt:lpstr>Massive resources can be mobilized quickly</vt:lpstr>
      <vt:lpstr>Move beyond uninsured cost minimization</vt:lpstr>
      <vt:lpstr>Beware de-globalization</vt:lpstr>
      <vt:lpstr>7. Fund and trust first rate science  8. Barriers to success more behavioral than scientific  9. Clear, consistent, trusted incentives/norms are key  10. Communication, transparency and cooperation are essential  11. Dramatic, fast improvements are possible  12. Treat underlying causes, not just symptoms  13. Need high-frequency monitoring</vt:lpstr>
      <vt:lpstr>The pandemic experience is accelerating agri-food innovations … mostly good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275</cp:revision>
  <dcterms:created xsi:type="dcterms:W3CDTF">2001-03-15T21:53:34Z</dcterms:created>
  <dcterms:modified xsi:type="dcterms:W3CDTF">2020-11-22T20:15:34Z</dcterms:modified>
</cp:coreProperties>
</file>